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6" r:id="rId3"/>
    <p:sldId id="261" r:id="rId4"/>
    <p:sldId id="257" r:id="rId5"/>
    <p:sldId id="273" r:id="rId6"/>
    <p:sldId id="278" r:id="rId7"/>
    <p:sldId id="272" r:id="rId8"/>
    <p:sldId id="270" r:id="rId9"/>
    <p:sldId id="269" r:id="rId10"/>
    <p:sldId id="271" r:id="rId11"/>
    <p:sldId id="268" r:id="rId12"/>
    <p:sldId id="262" r:id="rId13"/>
    <p:sldId id="280" r:id="rId14"/>
    <p:sldId id="267" r:id="rId15"/>
    <p:sldId id="277" r:id="rId16"/>
    <p:sldId id="264" r:id="rId17"/>
    <p:sldId id="275" r:id="rId18"/>
    <p:sldId id="276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13872"/>
    <a:srgbClr val="3C236B"/>
    <a:srgbClr val="28236B"/>
    <a:srgbClr val="23236B"/>
    <a:srgbClr val="1F1F5F"/>
    <a:srgbClr val="1D1D59"/>
    <a:srgbClr val="28287A"/>
    <a:srgbClr val="3333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932" y="-4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C417EB-3CBE-4BA7-8533-65F7277533C4}" type="datetimeFigureOut">
              <a:rPr lang="ru-RU"/>
              <a:pPr>
                <a:defRPr/>
              </a:pPr>
              <a:t>25.09.2014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B52160-6D14-4C6E-AF60-4CF0FBC4BA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3C3D40-4E12-4B7C-846B-CDCE36D44BC5}" type="datetimeFigureOut">
              <a:rPr lang="ru-RU"/>
              <a:pPr>
                <a:defRPr/>
              </a:pPr>
              <a:t>25.09.2014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4492E2-4A1D-419A-8B90-A165A2254B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D4C8A0-E24F-4846-A08A-2FC558A614B0}" type="datetimeFigureOut">
              <a:rPr lang="ru-RU"/>
              <a:pPr>
                <a:defRPr/>
              </a:pPr>
              <a:t>25.09.2014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EE0AE3-F190-44CF-99C0-390D93AD38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B242BC-9001-4EFE-96DC-988E2DBF33C2}" type="datetimeFigureOut">
              <a:rPr lang="ru-RU"/>
              <a:pPr>
                <a:defRPr/>
              </a:pPr>
              <a:t>25.09.2014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7105B1-10C4-45FF-B456-70842ADF34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1A3A8B-9F86-40A6-8F90-ACD774869AFC}" type="datetimeFigureOut">
              <a:rPr lang="ru-RU"/>
              <a:pPr>
                <a:defRPr/>
              </a:pPr>
              <a:t>25.09.2014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41EDF5-DB74-42FF-9AF2-243E54E92B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1A05F8-B92A-4C25-AC47-BE186C835D97}" type="datetimeFigureOut">
              <a:rPr lang="ru-RU"/>
              <a:pPr>
                <a:defRPr/>
              </a:pPr>
              <a:t>25.09.2014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482D51-2537-4CA9-9DDA-CE2A1E9038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E0F592-2B26-41D1-9D76-3EF32B608D48}" type="datetimeFigureOut">
              <a:rPr lang="ru-RU"/>
              <a:pPr>
                <a:defRPr/>
              </a:pPr>
              <a:t>25.09.2014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250A07-DC5C-43C5-A1E3-64068B59B8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1F7843-D08C-4791-AA56-EBE11B160BAB}" type="datetimeFigureOut">
              <a:rPr lang="ru-RU"/>
              <a:pPr>
                <a:defRPr/>
              </a:pPr>
              <a:t>25.09.2014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196100-2C94-41BE-BA69-4EF7119A9E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3A66CB-AB2B-43AF-88CA-43828561FE50}" type="datetimeFigureOut">
              <a:rPr lang="ru-RU"/>
              <a:pPr>
                <a:defRPr/>
              </a:pPr>
              <a:t>25.09.2014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248298-E561-4629-B7AD-9AF2B5F36F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FB4B08-971C-4E16-A258-5FE917B4EC62}" type="datetimeFigureOut">
              <a:rPr lang="ru-RU"/>
              <a:pPr>
                <a:defRPr/>
              </a:pPr>
              <a:t>25.09.2014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0827D0-1041-4C7E-AC4C-73DA45A4DB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961002-10EC-46D6-8E7D-2CAD4C0B74FB}" type="datetimeFigureOut">
              <a:rPr lang="ru-RU"/>
              <a:pPr>
                <a:defRPr/>
              </a:pPr>
              <a:t>25.09.2014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89C44B-1496-4A92-82AA-FB9BB080AF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44CC203-ADA5-4FF6-BD16-7597E6E704DF}" type="datetimeFigureOut">
              <a:rPr lang="ru-RU"/>
              <a:pPr>
                <a:defRPr/>
              </a:pPr>
              <a:t>25.09.2014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4C804B3-8262-46A3-A8EE-FFF239716A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9138" y="-2708275"/>
            <a:ext cx="7705725" cy="27082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000" b="1" dirty="0">
                <a:solidFill>
                  <a:srgbClr val="51387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700 лет со дня рождения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rgbClr val="51387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Преподобный</a:t>
            </a:r>
            <a:r>
              <a:rPr lang="ru-RU" sz="4500" b="1" dirty="0">
                <a:solidFill>
                  <a:srgbClr val="51387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000" b="1" dirty="0">
                <a:solidFill>
                  <a:srgbClr val="51387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Сергий Радонежский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5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2" name="Picture 4" descr="H:\Сергий Радонежский\Урок\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/>
            </a:extLst>
          </a:blip>
          <a:srcRect l="7718" t="13927" r="10248" b="14776"/>
          <a:stretch/>
        </p:blipFill>
        <p:spPr bwMode="auto">
          <a:xfrm>
            <a:off x="1710870" y="2458527"/>
            <a:ext cx="5722261" cy="3492000"/>
          </a:xfrm>
          <a:prstGeom prst="ellipse">
            <a:avLst/>
          </a:prstGeom>
          <a:noFill/>
          <a:ln>
            <a:noFill/>
          </a:ln>
          <a:effectLst>
            <a:innerShdw blurRad="114300">
              <a:prstClr val="black"/>
            </a:innerShdw>
          </a:effectLst>
          <a:extLst>
            <a:ext uri="{909E8E84-426E-40DD-AFC4-6F175D3DCCD1}"/>
          </a:extLst>
        </p:spPr>
      </p:pic>
      <p:pic>
        <p:nvPicPr>
          <p:cNvPr id="1027" name="Picture 3" descr="H:\Сергий Радонежский\З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60525" y="965200"/>
            <a:ext cx="5821363" cy="95091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/>
          </a:extLst>
        </p:spPr>
      </p:pic>
      <p:pic>
        <p:nvPicPr>
          <p:cNvPr id="1028" name="Picture 4" descr="H:\Сергий Радонежский\за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16313" y="549275"/>
            <a:ext cx="2109787" cy="54292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/>
          </a:extLst>
        </p:spPr>
      </p:pic>
      <p:pic>
        <p:nvPicPr>
          <p:cNvPr id="1029" name="Picture 5" descr="H:\Сергий Радонежский\зх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016375" y="6021388"/>
            <a:ext cx="1109663" cy="34448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/>
          </a:extLst>
        </p:spPr>
      </p:pic>
      <p:pic>
        <p:nvPicPr>
          <p:cNvPr id="13318" name="Picture 7" descr="H:\Сергий Радонежский\т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346325" y="2003425"/>
            <a:ext cx="4449763" cy="417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 descr="H:\Сергий Радонежский\Рамка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20650" y="96838"/>
            <a:ext cx="8902700" cy="666591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/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:\Сергий Радонежский\Стенд\19ef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/>
              <a:ext uri="{28A0092B-C50C-407E-A947-70E740481C1C}"/>
            </a:extLst>
          </a:blip>
          <a:srcRect l="1274" t="1655" r="1071" b="1871"/>
          <a:stretch/>
        </p:blipFill>
        <p:spPr bwMode="auto">
          <a:xfrm>
            <a:off x="740702" y="801280"/>
            <a:ext cx="7662596" cy="5148000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  <a:extLst>
            <a:ext uri="{909E8E84-426E-40DD-AFC4-6F175D3DCCD1}"/>
          </a:extLst>
        </p:spPr>
      </p:pic>
      <p:sp>
        <p:nvSpPr>
          <p:cNvPr id="22530" name="TextBox 1"/>
          <p:cNvSpPr txBox="1">
            <a:spLocks noChangeArrowheads="1"/>
          </p:cNvSpPr>
          <p:nvPr/>
        </p:nvSpPr>
        <p:spPr bwMode="auto">
          <a:xfrm>
            <a:off x="2465388" y="5949950"/>
            <a:ext cx="4213225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500">
                <a:latin typeface="Times New Roman" pitchFamily="18" charset="0"/>
                <a:cs typeface="Times New Roman" pitchFamily="18" charset="0"/>
              </a:rPr>
              <a:t>Ерошкин С. Н. “Преподобный Сергий. По Руси”.</a:t>
            </a:r>
          </a:p>
        </p:txBody>
      </p:sp>
      <p:pic>
        <p:nvPicPr>
          <p:cNvPr id="7" name="Picture 3" descr="H:\Сергий Радонежский\Рамка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0650" y="96838"/>
            <a:ext cx="8902700" cy="666591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/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:\Сергий Радонежский\Стенд\6449173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/>
            </a:extLst>
          </a:blip>
          <a:srcRect b="2631"/>
          <a:stretch>
            <a:fillRect/>
          </a:stretch>
        </p:blipFill>
        <p:spPr bwMode="auto">
          <a:xfrm>
            <a:off x="789545" y="765296"/>
            <a:ext cx="7564910" cy="5328000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  <a:extLst>
            <a:ext uri="{909E8E84-426E-40DD-AFC4-6F175D3DCCD1}"/>
          </a:extLst>
        </p:spPr>
      </p:pic>
      <p:sp>
        <p:nvSpPr>
          <p:cNvPr id="23554" name="TextBox 1"/>
          <p:cNvSpPr txBox="1">
            <a:spLocks noChangeArrowheads="1"/>
          </p:cNvSpPr>
          <p:nvPr/>
        </p:nvSpPr>
        <p:spPr bwMode="auto">
          <a:xfrm>
            <a:off x="1044575" y="6072188"/>
            <a:ext cx="705485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500">
                <a:latin typeface="Times New Roman" pitchFamily="18" charset="0"/>
                <a:cs typeface="Times New Roman" pitchFamily="18" charset="0"/>
              </a:rPr>
              <a:t>Васнецов А. М. Святой Преподобный Сергий Радонежский. Троице-Сергиева Лавра</a:t>
            </a:r>
          </a:p>
        </p:txBody>
      </p:sp>
      <p:pic>
        <p:nvPicPr>
          <p:cNvPr id="7" name="Picture 3" descr="H:\Сергий Радонежский\Рамка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0650" y="96838"/>
            <a:ext cx="8902700" cy="666591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/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G:\Сергий Радонежский\Урок\paintings-big-23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/>
            </a:extLst>
          </a:blip>
          <a:srcRect/>
          <a:stretch>
            <a:fillRect/>
          </a:stretch>
        </p:blipFill>
        <p:spPr bwMode="auto">
          <a:xfrm>
            <a:off x="761761" y="784044"/>
            <a:ext cx="7620479" cy="5292000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sp>
        <p:nvSpPr>
          <p:cNvPr id="24578" name="TextBox 2"/>
          <p:cNvSpPr txBox="1">
            <a:spLocks noChangeArrowheads="1"/>
          </p:cNvSpPr>
          <p:nvPr/>
        </p:nvSpPr>
        <p:spPr bwMode="auto">
          <a:xfrm>
            <a:off x="2862263" y="6080125"/>
            <a:ext cx="3419475" cy="32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500">
                <a:latin typeface="Times New Roman" pitchFamily="18" charset="0"/>
                <a:cs typeface="Times New Roman" pitchFamily="18" charset="0"/>
              </a:rPr>
              <a:t>Лисснер Э. Троице-Сергиева лавра. 1907</a:t>
            </a:r>
          </a:p>
        </p:txBody>
      </p:sp>
      <p:pic>
        <p:nvPicPr>
          <p:cNvPr id="8" name="Picture 3" descr="H:\Сергий Радонежский\Рамка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0650" y="96838"/>
            <a:ext cx="8902700" cy="666591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/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H:\Сергий Радонежский\Рамка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0650" y="96838"/>
            <a:ext cx="8902700" cy="666591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/>
          </a:extLst>
        </p:spPr>
      </p:pic>
      <p:pic>
        <p:nvPicPr>
          <p:cNvPr id="2" name="Picture 2" descr="G:\Сергий Радонежский\422f19f7d3e7.png"/>
          <p:cNvPicPr>
            <a:picLocks noChangeAspect="1" noChangeArrowheads="1"/>
          </p:cNvPicPr>
          <p:nvPr/>
        </p:nvPicPr>
        <p:blipFill>
          <a:blip r:embed="rId3">
            <a:lum bright="10000" contrast="10000"/>
          </a:blip>
          <a:srcRect/>
          <a:stretch>
            <a:fillRect/>
          </a:stretch>
        </p:blipFill>
        <p:spPr bwMode="auto">
          <a:xfrm>
            <a:off x="1184580" y="611019"/>
            <a:ext cx="6774840" cy="5508000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sp>
        <p:nvSpPr>
          <p:cNvPr id="25603" name="TextBox 4"/>
          <p:cNvSpPr txBox="1">
            <a:spLocks noChangeArrowheads="1"/>
          </p:cNvSpPr>
          <p:nvPr/>
        </p:nvSpPr>
        <p:spPr bwMode="auto">
          <a:xfrm>
            <a:off x="1323975" y="6072188"/>
            <a:ext cx="649605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500">
                <a:latin typeface="Times New Roman" pitchFamily="18" charset="0"/>
                <a:cs typeface="Times New Roman" pitchFamily="18" charset="0"/>
              </a:rPr>
              <a:t>Чикуньчиков С. В. Воскрешение отрока преподобным Сергием Радонежским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:\Сергий Радонежский\Стенд\1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/>
              <a:ext uri="{28A0092B-C50C-407E-A947-70E740481C1C}"/>
            </a:extLst>
          </a:blip>
          <a:srcRect b="4476"/>
          <a:stretch/>
        </p:blipFill>
        <p:spPr bwMode="auto">
          <a:xfrm>
            <a:off x="794838" y="703103"/>
            <a:ext cx="7554325" cy="5246177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  <a:extLst>
            <a:ext uri="{909E8E84-426E-40DD-AFC4-6F175D3DCCD1}"/>
          </a:extLst>
        </p:spPr>
      </p:pic>
      <p:sp>
        <p:nvSpPr>
          <p:cNvPr id="26626" name="TextBox 1"/>
          <p:cNvSpPr txBox="1">
            <a:spLocks noChangeArrowheads="1"/>
          </p:cNvSpPr>
          <p:nvPr/>
        </p:nvSpPr>
        <p:spPr bwMode="auto">
          <a:xfrm>
            <a:off x="1098550" y="5894388"/>
            <a:ext cx="69469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>
                <a:latin typeface="Times New Roman" pitchFamily="18" charset="0"/>
                <a:cs typeface="Times New Roman" pitchFamily="18" charset="0"/>
              </a:rPr>
              <a:t>Кившенко А. “Преподобный Сергий Радонежский вдохновляет князя Дмитрия Донского </a:t>
            </a:r>
          </a:p>
          <a:p>
            <a:pPr algn="ctr"/>
            <a:r>
              <a:rPr lang="ru-RU" sz="1400">
                <a:latin typeface="Times New Roman" pitchFamily="18" charset="0"/>
                <a:cs typeface="Times New Roman" pitchFamily="18" charset="0"/>
              </a:rPr>
              <a:t>на брань с Ордой”. Конец XIX в.</a:t>
            </a:r>
          </a:p>
        </p:txBody>
      </p:sp>
      <p:pic>
        <p:nvPicPr>
          <p:cNvPr id="26627" name="Picture 3" descr="H:\Сергий Радонежский\Рамка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0650" y="96838"/>
            <a:ext cx="8902700" cy="666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:\Сергий Радонежский\Урок\Житие С Р Палехская роспись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/>
              <a:ext uri="{28A0092B-C50C-407E-A947-70E740481C1C}"/>
            </a:extLst>
          </a:blip>
          <a:srcRect/>
          <a:stretch/>
        </p:blipFill>
        <p:spPr bwMode="auto">
          <a:xfrm>
            <a:off x="694550" y="801296"/>
            <a:ext cx="7754900" cy="5292000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  <a:extLst>
            <a:ext uri="{909E8E84-426E-40DD-AFC4-6F175D3DCCD1}"/>
          </a:extLst>
        </p:spPr>
      </p:pic>
      <p:sp>
        <p:nvSpPr>
          <p:cNvPr id="27650" name="TextBox 3"/>
          <p:cNvSpPr txBox="1">
            <a:spLocks noChangeArrowheads="1"/>
          </p:cNvSpPr>
          <p:nvPr/>
        </p:nvSpPr>
        <p:spPr bwMode="auto">
          <a:xfrm>
            <a:off x="1422400" y="6102350"/>
            <a:ext cx="6299200" cy="32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500">
                <a:latin typeface="Times New Roman" pitchFamily="18" charset="0"/>
                <a:cs typeface="Times New Roman" pitchFamily="18" charset="0"/>
              </a:rPr>
              <a:t>Явление Сергию Радонежскому Пресвятой Богородицы. Палехская роспись</a:t>
            </a:r>
          </a:p>
        </p:txBody>
      </p:sp>
      <p:pic>
        <p:nvPicPr>
          <p:cNvPr id="3" name="Picture 3" descr="H:\Сергий Радонежский\Рамка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0650" y="96838"/>
            <a:ext cx="8902700" cy="666591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/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G:\Сергий Радонежский\Урок\lavra.jpg"/>
          <p:cNvPicPr>
            <a:picLocks noChangeAspect="1" noChangeArrowheads="1"/>
          </p:cNvPicPr>
          <p:nvPr/>
        </p:nvPicPr>
        <p:blipFill rotWithShape="1">
          <a:blip r:embed="rId2">
            <a:extLst/>
          </a:blip>
          <a:srcRect l="842" t="1765" r="820" b="9229"/>
          <a:stretch/>
        </p:blipFill>
        <p:spPr bwMode="auto">
          <a:xfrm>
            <a:off x="636620" y="873288"/>
            <a:ext cx="7870760" cy="5148000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sp>
        <p:nvSpPr>
          <p:cNvPr id="28674" name="TextBox 4"/>
          <p:cNvSpPr txBox="1">
            <a:spLocks noChangeArrowheads="1"/>
          </p:cNvSpPr>
          <p:nvPr/>
        </p:nvSpPr>
        <p:spPr bwMode="auto">
          <a:xfrm>
            <a:off x="2249488" y="6040438"/>
            <a:ext cx="4645025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500">
                <a:latin typeface="Times New Roman" pitchFamily="18" charset="0"/>
                <a:cs typeface="Times New Roman" pitchFamily="18" charset="0"/>
              </a:rPr>
              <a:t>Вид на Троице-Сергиеву Лавру. Фотохром. 1890-е годы</a:t>
            </a:r>
          </a:p>
        </p:txBody>
      </p:sp>
      <p:pic>
        <p:nvPicPr>
          <p:cNvPr id="9" name="Picture 3" descr="H:\Сергий Радонежский\Рамка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0650" y="96838"/>
            <a:ext cx="8902700" cy="666591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/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:\Сергий Радонежский\Урок\14542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/>
              <a:ext uri="{28A0092B-C50C-407E-A947-70E740481C1C}"/>
            </a:extLst>
          </a:blip>
          <a:srcRect b="4820"/>
          <a:stretch/>
        </p:blipFill>
        <p:spPr bwMode="auto">
          <a:xfrm>
            <a:off x="1058926" y="567000"/>
            <a:ext cx="7026148" cy="5544000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  <a:extLst>
            <a:ext uri="{909E8E84-426E-40DD-AFC4-6F175D3DCCD1}"/>
          </a:extLst>
        </p:spPr>
      </p:pic>
      <p:sp>
        <p:nvSpPr>
          <p:cNvPr id="29698" name="Прямоугольник 5"/>
          <p:cNvSpPr>
            <a:spLocks noChangeArrowheads="1"/>
          </p:cNvSpPr>
          <p:nvPr/>
        </p:nvSpPr>
        <p:spPr bwMode="auto">
          <a:xfrm>
            <a:off x="2735263" y="6115050"/>
            <a:ext cx="3673475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500">
                <a:latin typeface="Times New Roman" pitchFamily="18" charset="0"/>
                <a:cs typeface="Times New Roman" pitchFamily="18" charset="0"/>
              </a:rPr>
              <a:t>Троице-Сергиева Лавра. Современный вид</a:t>
            </a:r>
          </a:p>
        </p:txBody>
      </p:sp>
      <p:pic>
        <p:nvPicPr>
          <p:cNvPr id="2" name="Picture 3" descr="H:\Сергий Радонежский\Рамка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950" y="192088"/>
            <a:ext cx="8902700" cy="666591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/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H:\Сергий Радонежский\Рамка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950" y="192088"/>
            <a:ext cx="8902700" cy="666591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/>
          </a:extLst>
        </p:spPr>
      </p:pic>
      <p:pic>
        <p:nvPicPr>
          <p:cNvPr id="2" name="Picture 3" descr="H:\Сергий Радонежский\Стенд\Sergii_Radonezhsky_monument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/>
              <a:ext uri="{28A0092B-C50C-407E-A947-70E740481C1C}"/>
            </a:extLst>
          </a:blip>
          <a:srcRect t="2759" b="3887"/>
          <a:stretch/>
        </p:blipFill>
        <p:spPr bwMode="auto">
          <a:xfrm>
            <a:off x="1643456" y="571480"/>
            <a:ext cx="3576616" cy="5594644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  <a:extLst>
            <a:ext uri="{909E8E84-426E-40DD-AFC4-6F175D3DCCD1}"/>
          </a:extLst>
        </p:spPr>
      </p:pic>
      <p:sp>
        <p:nvSpPr>
          <p:cNvPr id="30723" name="TextBox 3"/>
          <p:cNvSpPr txBox="1">
            <a:spLocks noChangeArrowheads="1"/>
          </p:cNvSpPr>
          <p:nvPr/>
        </p:nvSpPr>
        <p:spPr bwMode="auto">
          <a:xfrm>
            <a:off x="5508625" y="2921000"/>
            <a:ext cx="21590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500">
                <a:latin typeface="Times New Roman" pitchFamily="18" charset="0"/>
                <a:cs typeface="Times New Roman" pitchFamily="18" charset="0"/>
              </a:rPr>
              <a:t>Памятник преподобному Сергию Радонежскому в Сергиевом Посаде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H:\Сергий Радонежский\Урок\00602_20111116_153245o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/>
            </a:extLst>
          </a:blip>
          <a:srcRect l="3748"/>
          <a:stretch/>
        </p:blipFill>
        <p:spPr bwMode="auto">
          <a:xfrm>
            <a:off x="215516" y="1695843"/>
            <a:ext cx="8712968" cy="3466314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  <a:extLst>
            <a:ext uri="{909E8E84-426E-40DD-AFC4-6F175D3DCCD1}"/>
          </a:extLst>
        </p:spPr>
      </p:pic>
      <p:sp>
        <p:nvSpPr>
          <p:cNvPr id="14338" name="Прямоугольник 1"/>
          <p:cNvSpPr>
            <a:spLocks noChangeArrowheads="1"/>
          </p:cNvSpPr>
          <p:nvPr/>
        </p:nvSpPr>
        <p:spPr bwMode="auto">
          <a:xfrm>
            <a:off x="2879725" y="5229225"/>
            <a:ext cx="338455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500">
                <a:latin typeface="Times New Roman" pitchFamily="18" charset="0"/>
                <a:cs typeface="Times New Roman" pitchFamily="18" charset="0"/>
              </a:rPr>
              <a:t>Троице-Сергиев Варницкий монастырь</a:t>
            </a:r>
          </a:p>
        </p:txBody>
      </p:sp>
      <p:pic>
        <p:nvPicPr>
          <p:cNvPr id="8" name="Picture 3" descr="H:\Сергий Радонежский\Рамка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0650" y="96838"/>
            <a:ext cx="8902700" cy="666591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/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extBox 2"/>
          <p:cNvSpPr txBox="1">
            <a:spLocks noChangeArrowheads="1"/>
          </p:cNvSpPr>
          <p:nvPr/>
        </p:nvSpPr>
        <p:spPr bwMode="auto">
          <a:xfrm>
            <a:off x="2700338" y="6021388"/>
            <a:ext cx="3743325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500">
                <a:latin typeface="Times New Roman" pitchFamily="18" charset="0"/>
                <a:cs typeface="Times New Roman" pitchFamily="18" charset="0"/>
              </a:rPr>
              <a:t>Преподобные Кирилл и Мария Радонежские</a:t>
            </a:r>
          </a:p>
        </p:txBody>
      </p:sp>
      <p:pic>
        <p:nvPicPr>
          <p:cNvPr id="3074" name="Picture 2" descr="G:\Сергий Радонежский\Урок\5536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/>
            </a:extLst>
          </a:blip>
          <a:srcRect l="51981"/>
          <a:stretch>
            <a:fillRect/>
          </a:stretch>
        </p:blipFill>
        <p:spPr bwMode="auto">
          <a:xfrm>
            <a:off x="4697694" y="571480"/>
            <a:ext cx="3463388" cy="5400000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pic>
        <p:nvPicPr>
          <p:cNvPr id="5" name="Picture 2" descr="G:\Сергий Радонежский\Урок\5536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/>
            </a:extLst>
          </a:blip>
          <a:srcRect l="990" r="50132"/>
          <a:stretch>
            <a:fillRect/>
          </a:stretch>
        </p:blipFill>
        <p:spPr bwMode="auto">
          <a:xfrm>
            <a:off x="982918" y="571480"/>
            <a:ext cx="3525302" cy="5400000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pic>
        <p:nvPicPr>
          <p:cNvPr id="8" name="Picture 3" descr="H:\Сергий Радонежский\Рамка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0650" y="96838"/>
            <a:ext cx="8902700" cy="666591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/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Сергий Радонежский\Стенд\Mikhail-Nesterov-Vision-of-the-Youth-Bartholomew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/>
            </a:extLst>
          </a:blip>
          <a:srcRect t="-281" b="13843"/>
          <a:stretch/>
        </p:blipFill>
        <p:spPr bwMode="auto">
          <a:xfrm>
            <a:off x="643034" y="835180"/>
            <a:ext cx="7857933" cy="5112000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sp>
        <p:nvSpPr>
          <p:cNvPr id="16386" name="TextBox 2"/>
          <p:cNvSpPr txBox="1">
            <a:spLocks noChangeArrowheads="1"/>
          </p:cNvSpPr>
          <p:nvPr/>
        </p:nvSpPr>
        <p:spPr bwMode="auto">
          <a:xfrm>
            <a:off x="2106613" y="5949950"/>
            <a:ext cx="4930775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500">
                <a:latin typeface="Times New Roman" pitchFamily="18" charset="0"/>
                <a:cs typeface="Times New Roman" pitchFamily="18" charset="0"/>
              </a:rPr>
              <a:t>Нестеров М. В. Видение отроку Варфоломею. 1889 - 1890</a:t>
            </a:r>
          </a:p>
        </p:txBody>
      </p:sp>
      <p:pic>
        <p:nvPicPr>
          <p:cNvPr id="8" name="Picture 3" descr="H:\Сергий Радонежский\Рамка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0650" y="96838"/>
            <a:ext cx="8902700" cy="666591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/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:\Сергий Радонежский\Урок\Baskaks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/>
              <a:ext uri="{28A0092B-C50C-407E-A947-70E740481C1C}"/>
            </a:extLst>
          </a:blip>
          <a:srcRect l="5" r="-5"/>
          <a:stretch/>
        </p:blipFill>
        <p:spPr bwMode="auto">
          <a:xfrm>
            <a:off x="813477" y="765296"/>
            <a:ext cx="7517046" cy="5292000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  <a:extLst>
            <a:ext uri="{909E8E84-426E-40DD-AFC4-6F175D3DCCD1}"/>
          </a:extLst>
        </p:spPr>
      </p:pic>
      <p:sp>
        <p:nvSpPr>
          <p:cNvPr id="17410" name="Прямоугольник 5"/>
          <p:cNvSpPr>
            <a:spLocks noChangeArrowheads="1"/>
          </p:cNvSpPr>
          <p:nvPr/>
        </p:nvSpPr>
        <p:spPr bwMode="auto">
          <a:xfrm>
            <a:off x="3473450" y="6067425"/>
            <a:ext cx="2197100" cy="32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500">
                <a:latin typeface="Times New Roman" pitchFamily="18" charset="0"/>
                <a:cs typeface="Times New Roman" pitchFamily="18" charset="0"/>
              </a:rPr>
              <a:t>Иванов С. Баскаки. 1909</a:t>
            </a:r>
          </a:p>
        </p:txBody>
      </p:sp>
      <p:pic>
        <p:nvPicPr>
          <p:cNvPr id="7" name="Picture 3" descr="H:\Сергий Радонежский\Рамка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0650" y="96838"/>
            <a:ext cx="8902700" cy="666591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/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Сергий Радонежский\artlib_gallery-366895-o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/>
            </a:extLst>
          </a:blip>
          <a:srcRect l="2850" r="1561"/>
          <a:stretch/>
        </p:blipFill>
        <p:spPr bwMode="auto">
          <a:xfrm>
            <a:off x="213422" y="1500173"/>
            <a:ext cx="8717156" cy="3996000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sp>
        <p:nvSpPr>
          <p:cNvPr id="18434" name="Прямоугольник 4"/>
          <p:cNvSpPr>
            <a:spLocks noChangeArrowheads="1"/>
          </p:cNvSpPr>
          <p:nvPr/>
        </p:nvSpPr>
        <p:spPr bwMode="auto">
          <a:xfrm>
            <a:off x="2627313" y="5516563"/>
            <a:ext cx="3889375" cy="325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500">
                <a:latin typeface="Times New Roman" pitchFamily="18" charset="0"/>
                <a:cs typeface="Times New Roman" pitchFamily="18" charset="0"/>
              </a:rPr>
              <a:t>Родимов П. А. Хотьковский монастырь. 1952</a:t>
            </a:r>
          </a:p>
        </p:txBody>
      </p:sp>
      <p:pic>
        <p:nvPicPr>
          <p:cNvPr id="4" name="Picture 3" descr="H:\Сергий Радонежский\Рамка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0650" y="96838"/>
            <a:ext cx="8902700" cy="666591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/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 descr="H:\Сергий Радонежский\Стенд\b83337869df25ba777005f257127f77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/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1807739" y="549296"/>
            <a:ext cx="5528522" cy="5544000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  <a:extLst>
            <a:ext uri="{909E8E84-426E-40DD-AFC4-6F175D3DCCD1}"/>
          </a:extLst>
        </p:spPr>
      </p:pic>
      <p:sp>
        <p:nvSpPr>
          <p:cNvPr id="19458" name="TextBox 1"/>
          <p:cNvSpPr txBox="1">
            <a:spLocks noChangeArrowheads="1"/>
          </p:cNvSpPr>
          <p:nvPr/>
        </p:nvSpPr>
        <p:spPr bwMode="auto">
          <a:xfrm>
            <a:off x="2952750" y="6092825"/>
            <a:ext cx="32385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500">
                <a:latin typeface="Times New Roman" pitchFamily="18" charset="0"/>
                <a:cs typeface="Times New Roman" pitchFamily="18" charset="0"/>
              </a:rPr>
              <a:t>Нестеров М. В.  Сергий Радонежский</a:t>
            </a:r>
          </a:p>
        </p:txBody>
      </p:sp>
      <p:pic>
        <p:nvPicPr>
          <p:cNvPr id="8" name="Picture 3" descr="H:\Сергий Радонежский\Рамка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0650" y="96838"/>
            <a:ext cx="8902700" cy="666591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/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H:\Сергий Радонежский\Рамка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0650" y="96838"/>
            <a:ext cx="8902700" cy="666591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/>
          </a:extLst>
        </p:spPr>
      </p:pic>
      <p:sp>
        <p:nvSpPr>
          <p:cNvPr id="20482" name="Прямоугольник 4"/>
          <p:cNvSpPr>
            <a:spLocks noChangeArrowheads="1"/>
          </p:cNvSpPr>
          <p:nvPr/>
        </p:nvSpPr>
        <p:spPr bwMode="auto">
          <a:xfrm>
            <a:off x="5857875" y="2921000"/>
            <a:ext cx="257175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500">
                <a:latin typeface="Times New Roman" pitchFamily="18" charset="0"/>
                <a:cs typeface="Times New Roman" pitchFamily="18" charset="0"/>
              </a:rPr>
              <a:t>Ефошкин Сергей. Преподобный Сергий Радонежский. Пустынножительство. Весна</a:t>
            </a:r>
          </a:p>
        </p:txBody>
      </p:sp>
      <p:pic>
        <p:nvPicPr>
          <p:cNvPr id="2051" name="Picture 3" descr="G:\Сергий Радонежский\784242.jpg"/>
          <p:cNvPicPr>
            <a:picLocks noChangeAspect="1" noChangeArrowheads="1"/>
          </p:cNvPicPr>
          <p:nvPr/>
        </p:nvPicPr>
        <p:blipFill>
          <a:blip r:embed="rId3"/>
          <a:srcRect t="2096" b="11012"/>
          <a:stretch>
            <a:fillRect/>
          </a:stretch>
        </p:blipFill>
        <p:spPr bwMode="auto">
          <a:xfrm>
            <a:off x="1000100" y="585000"/>
            <a:ext cx="4753419" cy="5688000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5" name="Группа 1"/>
          <p:cNvGrpSpPr>
            <a:grpSpLocks/>
          </p:cNvGrpSpPr>
          <p:nvPr/>
        </p:nvGrpSpPr>
        <p:grpSpPr bwMode="auto">
          <a:xfrm>
            <a:off x="750888" y="765175"/>
            <a:ext cx="7642225" cy="5219700"/>
            <a:chOff x="716280" y="692696"/>
            <a:chExt cx="7641182" cy="5220000"/>
          </a:xfrm>
        </p:grpSpPr>
        <p:pic>
          <p:nvPicPr>
            <p:cNvPr id="7170" name="Picture 2" descr="H:\Сергий Радонежский\Стенд\000266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/>
              </a:extLst>
            </a:blip>
            <a:srcRect/>
            <a:stretch>
              <a:fillRect/>
            </a:stretch>
          </p:blipFill>
          <p:spPr bwMode="auto">
            <a:xfrm>
              <a:off x="3263611" y="692696"/>
              <a:ext cx="5093851" cy="5220000"/>
            </a:xfrm>
            <a:prstGeom prst="rect">
              <a:avLst/>
            </a:prstGeom>
            <a:noFill/>
            <a:effectLst>
              <a:innerShdw blurRad="114300">
                <a:prstClr val="black"/>
              </a:innerShdw>
            </a:effectLst>
            <a:extLst>
              <a:ext uri="{909E8E84-426E-40DD-AFC4-6F175D3DCCD1}"/>
            </a:extLst>
          </p:spPr>
        </p:pic>
        <p:pic>
          <p:nvPicPr>
            <p:cNvPr id="7171" name="Picture 3" descr="H:\Сергий Радонежский\Стенд\20130424_4_1_Nesterov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/>
                <a:ext uri="{28A0092B-C50C-407E-A947-70E740481C1C}"/>
              </a:extLst>
            </a:blip>
            <a:srcRect/>
            <a:stretch>
              <a:fillRect/>
            </a:stretch>
          </p:blipFill>
          <p:spPr bwMode="auto">
            <a:xfrm>
              <a:off x="716280" y="692696"/>
              <a:ext cx="2464520" cy="5220000"/>
            </a:xfrm>
            <a:prstGeom prst="rect">
              <a:avLst/>
            </a:prstGeom>
            <a:noFill/>
            <a:effectLst>
              <a:innerShdw blurRad="114300">
                <a:prstClr val="black"/>
              </a:innerShdw>
            </a:effectLst>
            <a:extLst>
              <a:ext uri="{909E8E84-426E-40DD-AFC4-6F175D3DCCD1}"/>
            </a:extLst>
          </p:spPr>
        </p:pic>
      </p:grpSp>
      <p:sp>
        <p:nvSpPr>
          <p:cNvPr id="21506" name="TextBox 2"/>
          <p:cNvSpPr txBox="1">
            <a:spLocks noChangeArrowheads="1"/>
          </p:cNvSpPr>
          <p:nvPr/>
        </p:nvSpPr>
        <p:spPr bwMode="auto">
          <a:xfrm>
            <a:off x="2573338" y="6021388"/>
            <a:ext cx="3997325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500">
                <a:latin typeface="Times New Roman" pitchFamily="18" charset="0"/>
                <a:cs typeface="Times New Roman" pitchFamily="18" charset="0"/>
              </a:rPr>
              <a:t>Нестеров М. В. «Труды Сергия Радонежского»</a:t>
            </a:r>
          </a:p>
        </p:txBody>
      </p:sp>
      <p:pic>
        <p:nvPicPr>
          <p:cNvPr id="8" name="Picture 3" descr="H:\Сергий Радонежский\Рамка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0650" y="96838"/>
            <a:ext cx="8902700" cy="666591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/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1517</TotalTime>
  <Words>122</Words>
  <Application>Microsoft Office PowerPoint</Application>
  <PresentationFormat>Экран (4:3)</PresentationFormat>
  <Paragraphs>21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2" baseType="lpstr">
      <vt:lpstr>Arial</vt:lpstr>
      <vt:lpstr>Calibri</vt:lpstr>
      <vt:lpstr>Times New Roman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С. А. Залата</dc:creator>
  <cp:lastModifiedBy>Дом</cp:lastModifiedBy>
  <cp:revision>101</cp:revision>
  <dcterms:created xsi:type="dcterms:W3CDTF">2014-03-10T07:08:00Z</dcterms:created>
  <dcterms:modified xsi:type="dcterms:W3CDTF">2014-09-25T10:54:14Z</dcterms:modified>
</cp:coreProperties>
</file>